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318" r:id="rId3"/>
    <p:sldId id="320" r:id="rId4"/>
    <p:sldId id="322" r:id="rId5"/>
    <p:sldId id="321" r:id="rId6"/>
    <p:sldId id="323" r:id="rId7"/>
    <p:sldId id="332" r:id="rId8"/>
    <p:sldId id="327" r:id="rId9"/>
    <p:sldId id="337" r:id="rId10"/>
    <p:sldId id="324" r:id="rId11"/>
    <p:sldId id="325" r:id="rId12"/>
    <p:sldId id="326" r:id="rId13"/>
    <p:sldId id="328" r:id="rId14"/>
    <p:sldId id="32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B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75168" autoAdjust="0"/>
  </p:normalViewPr>
  <p:slideViewPr>
    <p:cSldViewPr snapToGrid="0">
      <p:cViewPr varScale="1">
        <p:scale>
          <a:sx n="59" d="100"/>
          <a:sy n="59" d="100"/>
        </p:scale>
        <p:origin x="1236" y="3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3552" y="-4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4ECF0-BC62-4327-8293-2EA0443F8D0F}" type="datetimeFigureOut">
              <a:rPr lang="ru-RU" smtClean="0"/>
              <a:t>23.03.2026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204D9-EAE2-4F35-AFEB-5316CEB5C2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:notes"/>
          <p:cNvSpPr txBox="1">
            <a:spLocks noGrp="1"/>
          </p:cNvSpPr>
          <p:nvPr>
            <p:ph type="body" idx="1"/>
          </p:nvPr>
        </p:nvSpPr>
        <p:spPr>
          <a:xfrm>
            <a:off x="1151875" y="3079575"/>
            <a:ext cx="9215100" cy="29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Данные временных рядов — это данные, содержащиеся в серии определённых временных интервалов. Если мы хотим построить предсказание последовательностей в машинном обучении, нам нужно работать с последовательными данными и временем. Серийные данные — это абстракт последовательных данных. Порядок данных является важной особенностью последовательных данных.</a:t>
            </a:r>
            <a:endParaRPr dirty="0"/>
          </a:p>
        </p:txBody>
      </p:sp>
      <p:sp>
        <p:nvSpPr>
          <p:cNvPr id="58" name="Google Shape;5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8413" y="357188"/>
            <a:ext cx="4321175" cy="2432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9A4E3-3F4C-F363-9240-06E87CF17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EA6004-A0EE-EA00-7334-E5C88B5958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B3C1AA-8857-75AB-186B-710B253644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9D5FF-E0EE-99B0-DF43-B8E67C679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969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3A08F-7AF7-2928-1A95-EDE4BAE32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A4A79F-93D3-5DF6-EFDA-A4B429D708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F4B023-8C4B-C63F-B935-D17DA395D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186CF5-82B2-5677-9A28-A3B7150A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767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6829F-B211-5039-74F7-4D5F950E0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D985B6-B4BB-A946-A943-191EAA635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C1C78A-F4EB-763F-6749-2CC8D505FD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5EF730-B27C-89D7-4654-364FE61D56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98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3E572-3DA1-0370-1542-1F19F3FF8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4935EB-E6B6-0AD1-77DE-8D74A8E6A5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243CCF-3071-FC2A-A8FC-041CCFA94D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E7DADF-AE31-DCA2-68F4-AEAD7E146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870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74E68-4B93-40F9-16DD-109DC5216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78A149-A2DB-D091-06E6-9808122B3D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A57AAF-7AFD-F416-7C6A-F5158F5D90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kern="1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Распознавание речи или автоматическое распознавание речи (ASR) является центром внимания для проектов в области искусственного интеллекта, таких как робототехника. Без ASR невозможно представить когнитивного робота, взаимодействующего с человеком. Однако создать распознаватель речи не так просто.  
  Разработка высококачественной системы распознавания речи — действительно сложная задача. Сложность технологии распознавания речи можно широко охарактеризовать по ряду аспектов, описанных ниже:</a:t>
            </a:r>
            <a:endParaRPr lang="ru-RU" sz="1800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5138E7-CE41-F02E-C3BA-3ADB19BFD2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149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99F21-1FD9-61D0-EC41-988FAAF9B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418F9-49CF-CDCD-34E1-59AE029D0C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6C8821-4C7F-DFC2-5058-45C889BE51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AA7B7-6171-77D3-4E24-12F536B603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52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1A7F0-5E32-E5A9-8DC5-585C53849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310F5D-5B2C-55AF-A7D2-BFFB1E39A2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75F3D2-DB7D-1C66-D7FC-CC6A26F27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Это первый шаг в создании системы распознавания речи, поскольку она даёт понимание структуры аудиосигнала</a:t>
            </a:r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DE4060-1691-2D16-1D86-A0E456A22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217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5A87C-E433-A6E1-76B0-5F2BB1A52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F852D-7FCB-3EA2-E38B-40C145F34A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A70DE0-A9DF-609F-BBB0-04B881B13D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89C4CE-4963-B238-D930-A237558356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636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01E7F-1B46-33A7-72B5-6B68C9911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772122-8C13-AC6A-5D2A-679583AC17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AA6498-8932-F4F8-AED0-6D841156B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B3BDB-AC43-1189-EEC8-9C66B20B74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840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E6AE1-C65B-D221-1267-317947C88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5E1750-2C1E-4FDF-8EE4-17EC3DBC5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2B0808-E6D7-3B33-3A98-833C5E9020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3407C-87B7-8D6B-65BA-4B42153F6C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389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81883-EEF7-6B57-F208-B05AE30D1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408062-05A1-D466-7B2B-873EA912B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356A45-A635-1356-1AF6-6DB4391F4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DD91B-B392-7F9F-A6BF-FBBE89A7A5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204D9-EAE2-4F35-AFEB-5316CEB5C21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31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E40-0079-4623-A8D2-ED64CC8CC1AB}" type="datetime1">
              <a:rPr lang="ru-RU" smtClean="0"/>
              <a:t>23.03.2026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E8B23-79E3-43FB-9FF5-CA9F85B05C7A}" type="datetime1">
              <a:rPr lang="ru-RU" smtClean="0"/>
              <a:t>23.03.2026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7A6E7-50D7-4888-81C3-9A3D3C081361}" type="datetime1">
              <a:rPr lang="ru-RU" smtClean="0"/>
              <a:t>23.03.2026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obj">
  <p:cSld name="Blank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/>
          <p:nvPr/>
        </p:nvSpPr>
        <p:spPr>
          <a:xfrm>
            <a:off x="6712675" y="0"/>
            <a:ext cx="5481023" cy="6854642"/>
          </a:xfrm>
          <a:custGeom>
            <a:avLst/>
            <a:gdLst/>
            <a:ahLst/>
            <a:cxnLst/>
            <a:rect l="l" t="t" r="r" b="b"/>
            <a:pathLst>
              <a:path w="5178425" h="6480175" extrusionOk="0">
                <a:moveTo>
                  <a:pt x="5177917" y="0"/>
                </a:moveTo>
                <a:lnTo>
                  <a:pt x="0" y="0"/>
                </a:lnTo>
                <a:lnTo>
                  <a:pt x="2043137" y="6479997"/>
                </a:lnTo>
                <a:lnTo>
                  <a:pt x="5177917" y="6479997"/>
                </a:lnTo>
                <a:lnTo>
                  <a:pt x="5177917" y="0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5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Google Shape;14;p7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8E68888-6DAE-40B1-ACC3-616DF3300757}" type="datetime1">
              <a:rPr lang="ru-RU" smtClean="0"/>
              <a:t>23.03.2026</a:t>
            </a:fld>
            <a:endParaRPr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>
  <p:cSld name="Title and Conten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865674" y="2405210"/>
            <a:ext cx="1046737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27;p9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F36EFE1-3F68-408B-8CA0-59F6ED696B78}" type="datetime1">
              <a:rPr lang="ru-RU" smtClean="0"/>
              <a:t>23.03.2026</a:t>
            </a:fld>
            <a:endParaRPr dirty="0"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609935" y="1577340"/>
            <a:ext cx="53064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6282341" y="1577340"/>
            <a:ext cx="530644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83870" lvl="0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67105" lvl="1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450975" lvl="2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934210" lvl="3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418080" lvl="4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901950" lvl="5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385185" lvl="6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869055" lvl="7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352925" lvl="8" indent="-24193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4" name="Google Shape;34;p10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55770CB4-A034-44FD-A52D-AB7E48FA20CB}" type="datetime1">
              <a:rPr lang="ru-RU" smtClean="0"/>
              <a:t>23.03.2026</a:t>
            </a:fld>
            <a:endParaRPr dirty="0"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607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10" b="1" i="0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11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B02C8FFF-FCBE-42F7-B966-53572C2C2B31}" type="datetime1">
              <a:rPr lang="ru-RU" smtClean="0"/>
              <a:t>23.03.2026</a:t>
            </a:fld>
            <a:endParaRPr dirty="0"/>
          </a:p>
        </p:txBody>
      </p:sp>
      <p:sp>
        <p:nvSpPr>
          <p:cNvPr id="40" name="Google Shape;40;p11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3FE19-64E9-491E-A351-E3D6814C0857}" type="datetime1">
              <a:rPr lang="ru-RU" smtClean="0"/>
              <a:t>23.03.2026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D480-C43D-405C-BAAE-B6B07BBFF3D1}" type="datetime1">
              <a:rPr lang="ru-RU" smtClean="0"/>
              <a:t>23.03.2026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7A6C-7F6C-4017-97FD-DBEF4A7698B5}" type="datetime1">
              <a:rPr lang="ru-RU" smtClean="0"/>
              <a:t>23.03.2026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D17B-2189-4687-B551-35F7E5AB3F4C}" type="datetime1">
              <a:rPr lang="ru-RU" smtClean="0"/>
              <a:t>23.03.2026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DF35-3664-4FC5-B7C5-F2E1E670CCA9}" type="datetime1">
              <a:rPr lang="ru-RU" smtClean="0"/>
              <a:t>23.03.2026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6061-F91C-4C42-898A-7EC5F3DBDA11}" type="datetime1">
              <a:rPr lang="ru-RU" smtClean="0"/>
              <a:t>23.03.2026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8478-337B-4BCE-9FFF-60C7B0D48ECC}" type="datetime1">
              <a:rPr lang="ru-RU" smtClean="0"/>
              <a:t>23.03.2026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2DD7-8A3B-423E-B43A-14E80FA8EB4A}" type="datetime1">
              <a:rPr lang="ru-RU" smtClean="0"/>
              <a:t>23.03.2026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58DE-1CD6-45CF-B587-7F928EA63F60}" type="datetime1">
              <a:rPr lang="ru-RU" smtClean="0"/>
              <a:t>23.03.2026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0E7B4-FE83-4DBD-8C12-306C62A7D3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/>
          <p:nvPr/>
        </p:nvSpPr>
        <p:spPr>
          <a:xfrm>
            <a:off x="0" y="0"/>
            <a:ext cx="9037135" cy="6854642"/>
          </a:xfrm>
          <a:custGeom>
            <a:avLst/>
            <a:gdLst/>
            <a:ahLst/>
            <a:cxnLst/>
            <a:rect l="l" t="t" r="r" b="b"/>
            <a:pathLst>
              <a:path w="8538210" h="6480175" extrusionOk="0">
                <a:moveTo>
                  <a:pt x="6495084" y="0"/>
                </a:moveTo>
                <a:lnTo>
                  <a:pt x="0" y="0"/>
                </a:lnTo>
                <a:lnTo>
                  <a:pt x="0" y="6479997"/>
                </a:lnTo>
                <a:lnTo>
                  <a:pt x="8538210" y="6479997"/>
                </a:lnTo>
                <a:lnTo>
                  <a:pt x="6495084" y="0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5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Google Shape;7;p6"/>
          <p:cNvSpPr txBox="1">
            <a:spLocks noGrp="1"/>
          </p:cNvSpPr>
          <p:nvPr>
            <p:ph type="title"/>
          </p:nvPr>
        </p:nvSpPr>
        <p:spPr>
          <a:xfrm>
            <a:off x="865674" y="482263"/>
            <a:ext cx="1046737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body" idx="1"/>
          </p:nvPr>
        </p:nvSpPr>
        <p:spPr>
          <a:xfrm>
            <a:off x="865674" y="2405210"/>
            <a:ext cx="1046737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147565" y="6377940"/>
            <a:ext cx="3903591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 dirty="0"/>
          </a:p>
        </p:txBody>
      </p:sp>
      <p:sp>
        <p:nvSpPr>
          <p:cNvPr id="10" name="Google Shape;10;p6"/>
          <p:cNvSpPr txBox="1">
            <a:spLocks noGrp="1"/>
          </p:cNvSpPr>
          <p:nvPr>
            <p:ph type="dt" idx="10"/>
          </p:nvPr>
        </p:nvSpPr>
        <p:spPr>
          <a:xfrm>
            <a:off x="609936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C6BB3936-6FCE-466A-8A0C-D70B5A5CB83E}" type="datetime1">
              <a:rPr lang="ru-RU" smtClean="0"/>
              <a:t>23.03.2026</a:t>
            </a:fld>
            <a:endParaRPr dirty="0"/>
          </a:p>
        </p:txBody>
      </p:sp>
      <p:sp>
        <p:nvSpPr>
          <p:cNvPr id="11" name="Google Shape;11;p6"/>
          <p:cNvSpPr txBox="1">
            <a:spLocks noGrp="1"/>
          </p:cNvSpPr>
          <p:nvPr>
            <p:ph type="sldNum" idx="12"/>
          </p:nvPr>
        </p:nvSpPr>
        <p:spPr>
          <a:xfrm>
            <a:off x="8783080" y="6377940"/>
            <a:ext cx="2805705" cy="29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1905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8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eeksforgeeks.org/nlp/mel-frequency-cepstral-coefficients-mfcc-for-speech-recognition/" TargetMode="External"/><Relationship Id="rId5" Type="http://schemas.openxmlformats.org/officeDocument/2006/relationships/hyperlink" Target="https://fpga-systems.space/dsp/hukenovs/dsp_theory_14_mfcc/" TargetMode="External"/><Relationship Id="rId4" Type="http://schemas.openxmlformats.org/officeDocument/2006/relationships/hyperlink" Target="https://libeldoc.bsuir.by/bitstream/123456789/36578/1/Aksenov_Metod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uMaxArt FS Collection Orange0010 | Flickr - Photo Sharing!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252" y="1545738"/>
            <a:ext cx="2802370" cy="2802370"/>
          </a:xfrm>
          <a:prstGeom prst="rect">
            <a:avLst/>
          </a:prstGeom>
        </p:spPr>
      </p:pic>
      <p:sp>
        <p:nvSpPr>
          <p:cNvPr id="64" name="Google Shape;64;p3"/>
          <p:cNvSpPr/>
          <p:nvPr/>
        </p:nvSpPr>
        <p:spPr>
          <a:xfrm>
            <a:off x="3731" y="6260165"/>
            <a:ext cx="7221386" cy="406375"/>
          </a:xfrm>
          <a:custGeom>
            <a:avLst/>
            <a:gdLst/>
            <a:ahLst/>
            <a:cxnLst/>
            <a:rect l="l" t="t" r="r" b="b"/>
            <a:pathLst>
              <a:path w="6826884" h="384175" extrusionOk="0">
                <a:moveTo>
                  <a:pt x="0" y="383578"/>
                </a:moveTo>
                <a:lnTo>
                  <a:pt x="6826796" y="383578"/>
                </a:lnTo>
                <a:lnTo>
                  <a:pt x="6826796" y="0"/>
                </a:lnTo>
                <a:lnTo>
                  <a:pt x="0" y="0"/>
                </a:lnTo>
                <a:lnTo>
                  <a:pt x="0" y="383578"/>
                </a:lnTo>
                <a:close/>
              </a:path>
            </a:pathLst>
          </a:custGeom>
          <a:solidFill>
            <a:srgbClr val="37B44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defTabSz="967105">
              <a:buClr>
                <a:srgbClr val="000000"/>
              </a:buClr>
            </a:pPr>
            <a:endParaRPr sz="1905" kern="0" dirty="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11326027" y="6361511"/>
            <a:ext cx="518791" cy="32586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7105">
              <a:buClr>
                <a:srgbClr val="000000"/>
              </a:buClr>
            </a:pPr>
            <a:endParaRPr lang="ru-RU" sz="1480" kern="0">
              <a:solidFill>
                <a:srgbClr val="FFFFFF"/>
              </a:solidFill>
              <a:latin typeface="Arial" panose="020B0604020202020204"/>
              <a:sym typeface="Arial" panose="020B0604020202020204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8781435" y="6377940"/>
            <a:ext cx="2803988" cy="293029"/>
          </a:xfrm>
        </p:spPr>
        <p:txBody>
          <a:bodyPr/>
          <a:lstStyle/>
          <a:p>
            <a:pPr defTabSz="967105">
              <a:buClr>
                <a:srgbClr val="000000"/>
              </a:buClr>
            </a:pPr>
            <a:fld id="{00000000-1234-1234-1234-123412341234}" type="slidenum">
              <a:rPr lang="en-US" kern="0">
                <a:solidFill>
                  <a:srgbClr val="FFFFFF"/>
                </a:solidFill>
              </a:rPr>
              <a:t>1</a:t>
            </a:fld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75951" y="4167946"/>
            <a:ext cx="10469029" cy="74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7105">
              <a:buClr>
                <a:srgbClr val="000000"/>
              </a:buClr>
            </a:pPr>
            <a:r>
              <a:rPr lang="ru-RU" altLang="en-US" sz="4230" ker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cs typeface="Arial" panose="020B0604020202020204"/>
                <a:sym typeface="Arial" panose="020B0604020202020204"/>
              </a:rPr>
              <a:t>Распознавание речи</a:t>
            </a:r>
            <a:endParaRPr lang="ru-RU" altLang="en-US" sz="4230" kern="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FC410-622A-D305-C182-CA7C22E40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3D7BB7C-2C11-52C3-CD16-175BE07DC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14D1082C-A981-BF9E-6114-E25750F8F9C4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23F3161-1BED-C557-F558-FB9EFF354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10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395663-C6AA-1780-D18D-08028B6FF9E3}"/>
              </a:ext>
            </a:extLst>
          </p:cNvPr>
          <p:cNvSpPr txBox="1"/>
          <p:nvPr/>
        </p:nvSpPr>
        <p:spPr>
          <a:xfrm>
            <a:off x="395781" y="136525"/>
            <a:ext cx="1140043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Применение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MFCC используются в различных задачах, например: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Распознавание речи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метод помогает представить слова в виде коэффициентов, что используется в системах автоматического распознавания речи (ASR).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Идентификация говорящего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MFCC учитывают структуру речевого тракта, которая позволяет отличаться голосам людей на физиологическом уровне.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Классификация эмоциональной окраски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коэффициенты могут использоваться для анализа речи.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Анализ музыкальных сигналов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MFCC могут применяться для классификации жанров, показателей сходства звука и других задач.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Количество коэффициентов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может быть произвольным, но чаще всего варьируется от 20 до 40. Для анализа обычно используют несколько первых коэффициентов — на практике обычно применяют первые 12–13 коэффициентов.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Реализация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Метод вычисления MFCC реализован в различных программных пакетах, например: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Librosa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библиотека для обработки звука, в которой есть метод          feature.mfcc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для вычисления MFCC.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Matlab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в среде Matlab есть функция mfcc    для расчёта MFCC.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Важно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: «сырое» применение MFCC в распознавании речевых команд не рекомендуется — для эффективного применения необходима большая выборка дикторов и вариаций произношения конкретного слова.</a:t>
            </a:r>
          </a:p>
        </p:txBody>
      </p:sp>
    </p:spTree>
    <p:extLst>
      <p:ext uri="{BB962C8B-B14F-4D97-AF65-F5344CB8AC3E}">
        <p14:creationId xmlns:p14="http://schemas.microsoft.com/office/powerpoint/2010/main" val="146327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A572B-97E5-267C-C651-2B152346B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CF0EA3D-39D6-33A8-6CEF-6608E739F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F9406FAE-916F-EE9C-E295-749234D596D4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86B698A-9DDD-A2CA-0703-C80AF01D2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11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E305D3-2D85-DA63-3857-47170206FF70}"/>
              </a:ext>
            </a:extLst>
          </p:cNvPr>
          <p:cNvSpPr txBox="1"/>
          <p:nvPr/>
        </p:nvSpPr>
        <p:spPr>
          <a:xfrm>
            <a:off x="501200" y="1086076"/>
            <a:ext cx="1118959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Динамическое программирование (DTW)</a:t>
            </a: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DTW — метод динамического программирования, используемый для сопоставления временных последовательностей, например аудиосигналов речи, с эталонными шаблонами. </a:t>
            </a: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ru-RU" sz="2000" b="1">
                <a:latin typeface="Verdana" panose="020B0604030504040204" pitchFamily="34" charset="0"/>
                <a:ea typeface="Verdana" panose="020B0604030504040204" pitchFamily="34" charset="0"/>
              </a:rPr>
              <a:t>Некоторые особенности метода: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Учитывает динамические изменения во времени: несколько произношений одного и того же слова обычно имеют разную длительность, но даже при одинаковой длительности произношения могут различаться в середине из-за разной скорости произнесения.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Вычисляет оптимальную последовательность трансформации времени для двух временных рядов.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Применяется для классификации и распознавания слов на основе заранее записанных образцов. </a:t>
            </a:r>
          </a:p>
        </p:txBody>
      </p:sp>
    </p:spTree>
    <p:extLst>
      <p:ext uri="{BB962C8B-B14F-4D97-AF65-F5344CB8AC3E}">
        <p14:creationId xmlns:p14="http://schemas.microsoft.com/office/powerpoint/2010/main" val="273972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E5211-EF9D-20B1-309F-B82204A34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088D09A-6F39-2402-B0BD-ACB2C8E4A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F0AE1E46-B334-F8B4-8CCD-0ADB81EC17E7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F81E461-DD16-7799-6761-F965783CC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12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08652C-05C7-4362-132F-92CBF7B3A97A}"/>
              </a:ext>
            </a:extLst>
          </p:cNvPr>
          <p:cNvSpPr txBox="1"/>
          <p:nvPr/>
        </p:nvSpPr>
        <p:spPr>
          <a:xfrm>
            <a:off x="637247" y="727221"/>
            <a:ext cx="11120479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Скрытые Марковские модели (HMM)</a:t>
            </a: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HMM — статистические модели для представления цепей звуковых признаков речи, позволяющие учитывать вероятности переходов между состояниями (например, фонемами или словами). </a:t>
            </a:r>
          </a:p>
          <a:p>
            <a:pPr algn="just"/>
            <a:endParaRPr lang="ru-RU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b="1">
                <a:latin typeface="Verdana" panose="020B0604030504040204" pitchFamily="34" charset="0"/>
                <a:ea typeface="Verdana" panose="020B0604030504040204" pitchFamily="34" charset="0"/>
              </a:rPr>
              <a:t>Некоторые особенности метода: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Аудио можно представить как набор последовательных акустических состояний и переходы между ними.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Суть марковских моделей в контексте работы с аудио: каждый переход от одного акустического состояния к следующему зависит только от предыдущего (последнего) и что выход каждого состояния также зависит только от этого конкретного состояния и не зависит от остальных.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Для запуска модели на новых аудио используется алгоритм Витерби, который находит наиболее вероятную последовательность состояний HMM, которая могла породить наблюдаемую последовательность аудиопризнаков.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В силу высокой размерности исходных аудиоданных на вход HMM-модели подаётся набор признаков, извлечённых из аудио по какому-либо правилу.</a:t>
            </a:r>
            <a:endParaRPr lang="en-US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628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46381-D8FD-13EA-40BF-786694AB1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FF032D-694B-8969-EE0E-34AE85006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9A2CEFDF-1E15-3D30-B1E0-D42B995F9672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AE4C4EF-DD31-D4CF-2B96-471037A4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13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C16F8B-313E-BD93-92CE-9F225BEDC134}"/>
              </a:ext>
            </a:extLst>
          </p:cNvPr>
          <p:cNvSpPr txBox="1"/>
          <p:nvPr/>
        </p:nvSpPr>
        <p:spPr>
          <a:xfrm>
            <a:off x="434609" y="654393"/>
            <a:ext cx="1132278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Нейронные сети</a:t>
            </a: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Нейронные сети применяются для автоматического распознавания речи и преобразования звуковой информации в текст. Некоторые архитектуры нейронных сетей, которые используются: </a:t>
            </a:r>
          </a:p>
          <a:p>
            <a:pPr algn="just"/>
            <a:endParaRPr lang="ru-RU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рекуррентные (RNN, LSTM);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свёрточные (CNN);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трансформеры.</a:t>
            </a: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Нейронные сети выделяют лексические элементы речи (фонемы и аллофоны) — это первый уровень распознавания. На следующих уровнях выделяются слоги и морфемы, а дальше — слова, предложения и сообщения. </a:t>
            </a:r>
          </a:p>
          <a:p>
            <a:pPr algn="just"/>
            <a:endParaRPr lang="ru-RU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>
                <a:latin typeface="Verdana" panose="020B0604030504040204" pitchFamily="34" charset="0"/>
                <a:ea typeface="Verdana" panose="020B0604030504040204" pitchFamily="34" charset="0"/>
              </a:rPr>
              <a:t>Для достижения результатов модели обучаются на обширных речевых корпусах, включающих записи по различным темам, с разными интонациями, скоростью и акцентами. </a:t>
            </a:r>
          </a:p>
        </p:txBody>
      </p:sp>
    </p:spTree>
    <p:extLst>
      <p:ext uri="{BB962C8B-B14F-4D97-AF65-F5344CB8AC3E}">
        <p14:creationId xmlns:p14="http://schemas.microsoft.com/office/powerpoint/2010/main" val="1010846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/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2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5FAC02-B536-D4BE-F15F-875B7415115E}"/>
              </a:ext>
            </a:extLst>
          </p:cNvPr>
          <p:cNvSpPr txBox="1"/>
          <p:nvPr/>
        </p:nvSpPr>
        <p:spPr>
          <a:xfrm>
            <a:off x="639488" y="1266850"/>
            <a:ext cx="1136142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	</a:t>
            </a:r>
            <a:r>
              <a:rPr lang="ru-RU" sz="2400"/>
              <a:t>На этом занятии мы узнаем о распознавании речи с помощью ИИ с Python. 
Речь — самый базовый способ общения во взрослом человеке. Основная цель обработки речи — обеспечить взаимодействие между человеком и машиной.  
Система обработки речи в основном состоит из трёх задач:  
• Во-первых, распознавание речи, позволяющее машине улавливать слова, фразы и предложения, которые мы произносим  
• Во-вторых, обработка естественного языка, чтобы машина могла понимать, о чём мы говорим, 
• В-третьих, синтез речи, чтобы 
позволить машине говорить.</a:t>
            </a:r>
            <a:endParaRPr lang="en-US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C1270C-B166-CA73-EEDD-C2DB0171B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313" y="3855051"/>
            <a:ext cx="6050279" cy="239490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6BB8DE-E3FF-010C-F451-94D01C3221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" y="568491"/>
            <a:ext cx="1878330" cy="7787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D5097-2FBD-E169-B507-8369F4A44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E15F7A6-6EFE-D67F-BE04-F2A8441FB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860D44-1D3F-146C-06B4-ECCD5104991F}"/>
              </a:ext>
            </a:extLst>
          </p:cNvPr>
          <p:cNvSpPr txBox="1"/>
          <p:nvPr/>
        </p:nvSpPr>
        <p:spPr>
          <a:xfrm>
            <a:off x="814360" y="298283"/>
            <a:ext cx="10685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>
                <a:solidFill>
                  <a:srgbClr val="009B4A"/>
                </a:solidFill>
                <a:ea typeface="Open Sans ExtraBold" panose="020B0606030504020204"/>
                <a:cs typeface="Open Sans ExtraBold" panose="020B0606030504020204"/>
                <a:sym typeface="+mn-ea"/>
              </a:rPr>
              <a:t>Вопрос 1: Создание распознавателя речи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1F92D128-D1F7-B547-6B16-57F01F25DC5A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6B3F970-C974-9C7C-4C5C-CCF5AFEEB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3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576143-D5FF-F25E-16EE-8111AB24C82C}"/>
              </a:ext>
            </a:extLst>
          </p:cNvPr>
          <p:cNvSpPr txBox="1"/>
          <p:nvPr/>
        </p:nvSpPr>
        <p:spPr>
          <a:xfrm>
            <a:off x="457200" y="1046999"/>
            <a:ext cx="11452860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Symbol" panose="05050102010706020507" pitchFamily="18" charset="2"/>
              <a:buChar char="*"/>
            </a:pPr>
            <a:r>
              <a:rPr lang="ru-RU" sz="2800" b="1">
                <a:solidFill>
                  <a:schemeClr val="accent6">
                    <a:lumMod val="75000"/>
                  </a:schemeClr>
                </a:solidFill>
              </a:rPr>
              <a:t>Трудности в разработке системы распознавания речи</a:t>
            </a:r>
            <a:br>
              <a:rPr lang="en-US" sz="2400" b="1">
                <a:solidFill>
                  <a:schemeClr val="accent6">
                    <a:lumMod val="75000"/>
                  </a:schemeClr>
                </a:solidFill>
              </a:rPr>
            </a:br>
            <a:endParaRPr lang="en-US" sz="2400" b="1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Объём словарного запаса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Объём словарного запаса влияет на лёгкость развития ASR. Рассмотрите следующие размеры словарного запаса для лучшего понимания. 
o Небольшой словарь состоит из 2–100 слов, например, как в системе голосового меню 
o Словарный запас среднего размера состоит из нескольких 100–1000 слов, например, как в задаче поиска базы данных 
o Большой словарь состоит из нескольких 10 000 слов, как в общей диктовке. 
</a:t>
            </a:r>
          </a:p>
          <a:p>
            <a:pPr algn="just"/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Характеристики канала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Качество канала также является важным фактором. Например, человеческая речь содержит высокую пропускную способность с полным частотным диапазоном, а телефонная речь представляет собой низкую полосу пропускания с ограниченным частотным диапазоном. 
</a:t>
            </a:r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Режим речи: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Простота разработки ASR также зависит от режима разговора, то есть находится ли речь в режиме изолированного слова, в режиме связного слова или в режиме непрерывной речи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23695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484EB-2E41-CCF2-05E1-E0E0092DF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98C0C8B-DCFF-67C1-DF86-B8B4833A9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8B6ECC04-093E-7E19-AA74-3D2CF7C14365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8CD963C-180F-6FDB-A9FB-8A1B7D313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4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80D08-FD06-F682-4F43-07F393445E47}"/>
              </a:ext>
            </a:extLst>
          </p:cNvPr>
          <p:cNvSpPr txBox="1"/>
          <p:nvPr/>
        </p:nvSpPr>
        <p:spPr>
          <a:xfrm>
            <a:off x="396240" y="136525"/>
            <a:ext cx="11426190" cy="7035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>
                <a:solidFill>
                  <a:schemeClr val="accent6">
                    <a:lumMod val="75000"/>
                  </a:schemeClr>
                </a:solidFill>
              </a:rPr>
              <a:t>Трудности в разработке системы распознавания речи</a:t>
            </a:r>
            <a:br>
              <a:rPr lang="en-US" sz="2400" b="1">
                <a:solidFill>
                  <a:schemeClr val="accent6">
                    <a:lumMod val="75000"/>
                  </a:schemeClr>
                </a:solidFill>
              </a:rPr>
            </a:br>
            <a:endParaRPr lang="en-US" sz="24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Стиль речи</a:t>
            </a:r>
            <a:r>
              <a:rPr lang="en-US" sz="18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en-US" sz="18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Прочитанная речь может быть в формальном стиле или спонтанной, разговорной с непринуждённым стилем.</a:t>
            </a:r>
            <a:endParaRPr lang="en-US" sz="180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R="8255" lvl="0" algn="just" fontAlgn="base">
              <a:lnSpc>
                <a:spcPct val="112000"/>
              </a:lnSpc>
              <a:spcAft>
                <a:spcPts val="1320"/>
              </a:spcAft>
              <a:buClr>
                <a:srgbClr val="000000"/>
              </a:buClr>
              <a:buSzPts val="1000"/>
            </a:pPr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Зависимость от динамиков</a:t>
            </a:r>
            <a:r>
              <a:rPr lang="en-US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Речь может зависеть от оратора, адаптироваться от него или независима от оратора.</a:t>
            </a:r>
            <a:endParaRPr lang="en-US" sz="1800" u="none" strike="noStrike" kern="10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Режим речи</a:t>
            </a:r>
            <a:r>
              <a:rPr lang="en-US" sz="18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Простота разработки ASR также зависит от режима речи, то есть находится ли речь в режиме изолированного слова, в режиме связного слова или в режиме непрерывной речи</a:t>
            </a:r>
            <a:endParaRPr lang="en-US" sz="180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Тип шума</a:t>
            </a:r>
            <a:r>
              <a:rPr lang="en-US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Шум — ещё один фактор, который стоит учитывать при разработке ASR. Соотношение сигнал/шум может быть в различных диапазонах в зависимости от акустической среды, где наблюдается меньше и больше фонового шума: 
 o Если отношение сигнал/шум превышает 30 дБ, это считается высоким диапазоном 
 o Если отношение сигнал/шум составляет от 30 дБ до 10 дБ, оно считается средним SNR 
 o Если отношение сигнал/шум меньше 10 дБ, оно считается низким диапазоном</a:t>
            </a:r>
          </a:p>
          <a:p>
            <a:endParaRPr lang="en-US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Характеристики микрофона</a:t>
            </a:r>
            <a:r>
              <a:rPr lang="en-US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Качество микрофона может быть хорошим, средним или ниже среднего. Кроме того, расстояние между ртом и микротелефоном может варьироваться. Эти факторы также следует учитывать для систем распознавания.   </a:t>
            </a:r>
            <a:endParaRPr lang="ru-RU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2299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96CC2-5AA4-6120-225F-A7F0757D7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8DC4B70-71F5-9B24-7B81-D51922D30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3CFCDA-6198-5CC1-89A7-E20071DA2724}"/>
              </a:ext>
            </a:extLst>
          </p:cNvPr>
          <p:cNvSpPr txBox="1"/>
          <p:nvPr/>
        </p:nvSpPr>
        <p:spPr>
          <a:xfrm>
            <a:off x="536562" y="857256"/>
            <a:ext cx="1111887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Визуализация аудиосигналов — чтение из файла и работа с ним</a:t>
            </a:r>
            <a:r>
              <a:rPr lang="en-US" sz="20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endParaRPr lang="ru-RU" sz="2000" b="1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defRPr/>
            </a:pPr>
            <a:r>
              <a:rPr lang="ru-RU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Некоторые распространённые шаги для работы с аудиосигналами следующие: 
</a:t>
            </a:r>
            <a:r>
              <a:rPr lang="ru-RU" b="1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Запись </a:t>
            </a:r>
            <a:r>
              <a:rPr lang="ru-RU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
Когда нужно прочитать аудиосигнал из файла, сначала записывайте его с помощью микрофона. 
</a:t>
            </a:r>
            <a:r>
              <a:rPr lang="ru-RU" b="1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Выборка </a:t>
            </a:r>
            <a:r>
              <a:rPr lang="ru-RU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
При записи на микрофон сигналы хранятся в оцифрованной форме. Но чтобы работать над ним, машине нужны дискретные числовые формы. Поэтому следует проводить дискретизацию на определённой частоте и преобразовывать сигнал в дискретную числовую форму. Выбор высокой частоты для дискретизации подразумевает, что когда люди слушают сигнал, они воспринимают его как непрерывный аудиосигнал.</a:t>
            </a:r>
          </a:p>
          <a:p>
            <a:pPr lvl="0">
              <a:defRPr/>
            </a:pPr>
            <a:r>
              <a:rPr lang="ru-RU" b="1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Преобразование в частотную область</a:t>
            </a:r>
          </a:p>
          <a:p>
            <a:pPr lvl="0">
              <a:defRPr/>
            </a:pPr>
            <a:r>
              <a:rPr lang="ru-RU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Характеристика аудиосигнала включает преобразование сигнала временной области в частотную область и понимание его частотных компонентов.  Это важный шаг, потому что он даёт много информации о сигнале.  Для выполнения этого преобразования можно использовать математический инструмент, чаще всего преобразование Фурье.</a:t>
            </a:r>
          </a:p>
          <a:p>
            <a:pPr lvl="0">
              <a:defRPr/>
            </a:pPr>
            <a:endParaRPr lang="ru-RU" kern="10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defRPr/>
            </a:pPr>
            <a:r>
              <a:rPr lang="en-US" kern="100">
                <a:solidFill>
                  <a:srgbClr val="00000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signal_frequency = np.fft.fft(signal) </a:t>
            </a:r>
            <a:r>
              <a:rPr lang="ru-RU" kern="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
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7208F625-863E-0BD7-039D-6F120C2F027A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50D60C6-E59F-02B2-1151-8E08BFB22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5</a:t>
            </a:fld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49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1BC31-FEE3-AB59-05EA-9C8B9F6EA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EDD56E2-CCE5-BCAF-3B22-A07EA6149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B4FE2A32-CCD3-B1A8-DA81-4B8D26356F55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4B050FB-D424-D270-8DBD-67295C5D6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6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7C7105-118E-0DED-F0AA-3086B7036E9B}"/>
              </a:ext>
            </a:extLst>
          </p:cNvPr>
          <p:cNvSpPr txBox="1"/>
          <p:nvPr/>
        </p:nvSpPr>
        <p:spPr>
          <a:xfrm>
            <a:off x="346858" y="156157"/>
            <a:ext cx="11498284" cy="2631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Извлечение признаков из речи</a:t>
            </a:r>
          </a:p>
          <a:p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Это самый важный шаг в создании распознавателя речи, потому что после преобразования речового сигнала в частотную область мы должны преобразовать его в пригодную форму вектора признаков. Для этой цели мы можем использовать различные методы извлечения признаков, такие как MFCC, PLP, PLPRASTA, </a:t>
            </a:r>
            <a:r>
              <a:rPr lang="en-US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LOGFBANK</a:t>
            </a:r>
            <a:r>
              <a:rPr lang="en-US" kern="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др. 
Например, </a:t>
            </a:r>
          </a:p>
          <a:p>
            <a:r>
              <a:rPr lang="en-US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en-US" kern="100">
                <a:solidFill>
                  <a:srgbClr val="000000"/>
                </a:solidFill>
                <a:latin typeface="Consolas" panose="020B0609020204030204" pitchFamily="49" charset="0"/>
              </a:rPr>
              <a:t>from python_speech_features import mfcc, logfbank </a:t>
            </a:r>
          </a:p>
          <a:p>
            <a:pPr marL="6350" marR="8255" indent="-6350">
              <a:lnSpc>
                <a:spcPct val="112000"/>
              </a:lnSpc>
              <a:spcAft>
                <a:spcPts val="1320"/>
              </a:spcAft>
              <a:buNone/>
            </a:pPr>
            <a:r>
              <a:rPr lang="ru-RU" sz="1800" kern="10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en-US" sz="1800" kern="10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features</a:t>
            </a:r>
            <a:r>
              <a:rPr lang="en-US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_mfcc</a:t>
            </a:r>
            <a:r>
              <a:rPr 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mfcc</a:t>
            </a:r>
            <a:r>
              <a:rPr 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audio_signal</a:t>
            </a:r>
            <a:r>
              <a:rPr 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frequency_sampling</a:t>
            </a:r>
            <a:r>
              <a:rPr lang="en-US" sz="1800" kern="10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 </a:t>
            </a:r>
            <a:br>
              <a:rPr lang="ru-RU" sz="1800" kern="10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ru-RU" sz="1800" kern="10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kern="100">
                <a:solidFill>
                  <a:srgbClr val="00000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plt.matshow(features_mfcc.T)</a:t>
            </a:r>
            <a:endParaRPr lang="ru-RU" sz="1800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22D543-8A92-861E-A33A-63C92CAC4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0697" y="3126869"/>
            <a:ext cx="5405794" cy="300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8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509FE-CC0B-613A-2C64-9AFB17362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0FE16D-1B3D-ECCF-592F-B9EDFD014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35B99CDD-A758-126C-9AB6-6C798726FC2A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FE9669-995C-4486-7736-5D18D726E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7</a:t>
            </a:fld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030F26-E58B-6EFF-08AF-C8362BB09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635" y="840729"/>
            <a:ext cx="8991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30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29F8B-E17B-C143-8720-4524EAAAC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4844986-2509-9F6D-10F7-15131009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2E595A11-3494-717E-83E8-93A70C0E8B37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81873C1-1CAF-44C3-08FF-60176A0A6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8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5C7570-651F-3B3A-81C0-B53F0500B8D8}"/>
              </a:ext>
            </a:extLst>
          </p:cNvPr>
          <p:cNvSpPr txBox="1"/>
          <p:nvPr/>
        </p:nvSpPr>
        <p:spPr>
          <a:xfrm>
            <a:off x="213360" y="831071"/>
            <a:ext cx="1176528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MFCC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 (Mel-Frequency Cepstral Coefficients) — </a:t>
            </a:r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мел-частотные кепстральные коэффициенты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 — метод представления аудиосигнала в виде вектора признаков. 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libeldoc.bsuir.by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  <a:hlinkClick r:id="rId5"/>
              </a:rPr>
              <a:t>fpga-systems.space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  <a:hlinkClick r:id="rId6"/>
              </a:rPr>
              <a:t>geeksforgeeks.org</a:t>
            </a:r>
            <a:endParaRPr lang="ru-RU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b="1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Принцип работы</a:t>
            </a:r>
          </a:p>
          <a:p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MFCC используют </a:t>
            </a:r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мел-шкалу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 — нелинейную шкалу частот, которая приближает реакцию слуховой системы человека. Люди лучше различают изменения высоты звука на низких частотах, чем на высоких. </a:t>
            </a:r>
            <a:endParaRPr lang="en-US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b="1" i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Некоторые особенности метода:</a:t>
            </a:r>
          </a:p>
          <a:p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Разбиение сигнала на короткие промежутки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 — окна или фреймы. Размер фрейма обычно выбирается от 20 до 40 мс, так как считается, что речевой сигнал на этом промежутке не сильно меняется.</a:t>
            </a:r>
          </a:p>
          <a:p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Использование частотных треугольных фильтров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. Они расположены</a:t>
            </a:r>
            <a:r>
              <a:rPr lang="en-US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линейно  с интервалами для низких частот и  логарифмически в области высоких частотам для получения фонетически важных характеристик речи. </a:t>
            </a:r>
          </a:p>
          <a:p>
            <a:r>
              <a:rPr lang="ru-RU" b="1">
                <a:latin typeface="Verdana" panose="020B0604030504040204" pitchFamily="34" charset="0"/>
                <a:ea typeface="Verdana" panose="020B0604030504040204" pitchFamily="34" charset="0"/>
              </a:rPr>
              <a:t>Логарифмирование коэффициентов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. Это позволяет сжать динамический диапазон сигнала, что более близко соответствует восприятию громкости человеческим ухом. 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libeldoc.bsuir.</a:t>
            </a:r>
            <a:r>
              <a:rPr lang="ru-RU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6499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BEF52-E7F2-EDA6-6200-A91DEBC65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AD593C-D6BF-5574-C6E5-3B7643206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3919"/>
            <a:ext cx="6828112" cy="384081"/>
          </a:xfrm>
          <a:prstGeom prst="rect">
            <a:avLst/>
          </a:prstGeom>
        </p:spPr>
      </p:pic>
      <p:sp>
        <p:nvSpPr>
          <p:cNvPr id="11" name="Пятиугольник 6">
            <a:extLst>
              <a:ext uri="{FF2B5EF4-FFF2-40B4-BE49-F238E27FC236}">
                <a16:creationId xmlns:a16="http://schemas.microsoft.com/office/drawing/2014/main" id="{1FFABFD5-127B-4FD3-5A6D-9EF245E4581A}"/>
              </a:ext>
            </a:extLst>
          </p:cNvPr>
          <p:cNvSpPr/>
          <p:nvPr/>
        </p:nvSpPr>
        <p:spPr>
          <a:xfrm>
            <a:off x="10980823" y="6375981"/>
            <a:ext cx="518791" cy="325862"/>
          </a:xfrm>
          <a:prstGeom prst="homePlate">
            <a:avLst/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67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lang="ru-RU" sz="148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D53DEA9-F197-9CD2-6049-07DD61909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E7B4-FE83-4DBD-8C12-306C62A7D307}" type="slidenum">
              <a:rPr lang="ru-RU" sz="1400" smtClean="0">
                <a:solidFill>
                  <a:schemeClr val="bg1"/>
                </a:solidFill>
              </a:rPr>
              <a:t>9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0720B8-08EA-1F11-E771-E4ABC15BE7A4}"/>
              </a:ext>
            </a:extLst>
          </p:cNvPr>
          <p:cNvSpPr txBox="1"/>
          <p:nvPr/>
        </p:nvSpPr>
        <p:spPr>
          <a:xfrm>
            <a:off x="340944" y="156157"/>
            <a:ext cx="7475961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Алгоритм вычисления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Алгоритм вычисления MFCC включает несколько этапов: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Разбиение исходного сигнала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на фреймы.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Переход к представлению сигнала в частотной области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с помощью дискретного преобразования Фурье (ДПФ).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Получение мел-частотных спектральных коэффициентов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 — спектральной плотности — путём наложения банка мел-фильтров.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Логарифмирование полученных коэффициентов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.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Применение дискретного косинусного преобразования (ДКП)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. На практике вместо обратного преобразования Фурье на последнем шаге часто используется ДКП, чтобы декоррелировать мел-фильтры и получить независимые друг от друга мел-коэффициенты.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Ограничение</a:t>
            </a: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: если на записи речи присутствуют фоновые шумы, MFCC покажут менее информативный результат. Поэтому перед их извлечением рекомендуется очистить запись от шума. 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60643A-1C33-D6DA-482C-F2E9C23B0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6905" y="1213862"/>
            <a:ext cx="4273412" cy="42968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81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</TotalTime>
  <Words>1611</Words>
  <Application>Microsoft Office PowerPoint</Application>
  <PresentationFormat>Widescreen</PresentationFormat>
  <Paragraphs>110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Consolas</vt:lpstr>
      <vt:lpstr>Open Sans</vt:lpstr>
      <vt:lpstr>Open Sans ExtraBold</vt:lpstr>
      <vt:lpstr>Symbol</vt:lpstr>
      <vt:lpstr>Verdana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Александр Ляпин</dc:creator>
  <cp:lastModifiedBy>Александр Ляпин</cp:lastModifiedBy>
  <cp:revision>27</cp:revision>
  <dcterms:created xsi:type="dcterms:W3CDTF">2024-02-08T12:18:00Z</dcterms:created>
  <dcterms:modified xsi:type="dcterms:W3CDTF">2026-03-23T12:53:30Z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C01F5EF66D3E4FE78945ED15D365EDD0_12</vt:lpwstr>
  </property>
  <property fmtid="{D5CDD505-2E9C-101B-9397-08002B2CF9AE}" pid="3" name="KSOProductBuildVer">
    <vt:lpwstr>1033-12.2.0.13431</vt:lpwstr>
  </property>
</Properties>
</file>